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88825" cy="6858000"/>
  <p:notesSz cx="6858000" cy="9144000"/>
  <p:embeddedFontLs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xSeo4lSUh690+64ILM4Hkf+d7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88" y="48"/>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Teacher Leaders: Use the notes under the slides as support as you share the testing packet with teachers at your site.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title and introduction may be restated after the child has looked at the pictures.</a:t>
            </a:r>
            <a:endParaRPr/>
          </a:p>
        </p:txBody>
      </p:sp>
      <p:sp>
        <p:nvSpPr>
          <p:cNvPr id="184" name="Google Shape;18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1984-1985 First text passages used</a:t>
            </a:r>
            <a:endParaRPr/>
          </a:p>
          <a:p>
            <a:pPr marL="0" lvl="0" indent="0" algn="l" rtl="0">
              <a:spcBef>
                <a:spcPts val="0"/>
              </a:spcBef>
              <a:spcAft>
                <a:spcPts val="0"/>
              </a:spcAft>
              <a:buNone/>
            </a:pPr>
            <a:r>
              <a:rPr lang="en-US"/>
              <a:t>1986 independent passages compiled</a:t>
            </a:r>
            <a:endParaRPr/>
          </a:p>
          <a:p>
            <a:pPr marL="0" lvl="0" indent="0" algn="l" rtl="0">
              <a:spcBef>
                <a:spcPts val="0"/>
              </a:spcBef>
              <a:spcAft>
                <a:spcPts val="0"/>
              </a:spcAft>
              <a:buNone/>
            </a:pPr>
            <a:r>
              <a:rPr lang="en-US"/>
              <a:t>Subsequent years extensive field testing and analyses to establish reliability</a:t>
            </a:r>
            <a:endParaRPr/>
          </a:p>
          <a:p>
            <a:pPr marL="0" lvl="0" indent="0" algn="l" rtl="0">
              <a:spcBef>
                <a:spcPts val="0"/>
              </a:spcBef>
              <a:spcAft>
                <a:spcPts val="0"/>
              </a:spcAft>
              <a:buNone/>
            </a:pPr>
            <a:r>
              <a:rPr lang="en-US"/>
              <a:t>1980 Where’s Spot added</a:t>
            </a:r>
            <a:endParaRPr/>
          </a:p>
          <a:p>
            <a:pPr marL="0" lvl="0" indent="0" algn="l" rtl="0">
              <a:spcBef>
                <a:spcPts val="0"/>
              </a:spcBef>
              <a:spcAft>
                <a:spcPts val="0"/>
              </a:spcAft>
              <a:buNone/>
            </a:pPr>
            <a:endParaRPr/>
          </a:p>
        </p:txBody>
      </p:sp>
      <p:sp>
        <p:nvSpPr>
          <p:cNvPr id="200" name="Google Shape;20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8" name="Google Shape;20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three levels of text difficulty cannot be established additional samples of text reading should be observed in order to be able to analyze useful and problematic strategies on text.</a:t>
            </a:r>
            <a:endParaRPr/>
          </a:p>
          <a:p>
            <a:pPr marL="0" lvl="0" indent="0" algn="l" rtl="0">
              <a:spcBef>
                <a:spcPts val="0"/>
              </a:spcBef>
              <a:spcAft>
                <a:spcPts val="0"/>
              </a:spcAft>
              <a:buNone/>
            </a:pPr>
            <a:endParaRPr/>
          </a:p>
          <a:p>
            <a:pPr marL="0" lvl="0" indent="0" algn="l" rtl="0">
              <a:spcBef>
                <a:spcPts val="0"/>
              </a:spcBef>
              <a:spcAft>
                <a:spcPts val="0"/>
              </a:spcAft>
              <a:buNone/>
            </a:pPr>
            <a:r>
              <a:rPr lang="en-US"/>
              <a:t>p. 8, 2nd bullet</a:t>
            </a:r>
            <a:endParaRPr/>
          </a:p>
          <a:p>
            <a:pPr marL="457200" lvl="0" indent="-317500" algn="l" rtl="0">
              <a:spcBef>
                <a:spcPts val="0"/>
              </a:spcBef>
              <a:spcAft>
                <a:spcPts val="0"/>
              </a:spcAft>
              <a:buSzPts val="1400"/>
              <a:buChar char="-"/>
            </a:pPr>
            <a:r>
              <a:rPr lang="en-US"/>
              <a:t>3 levels of text difficulty for each child </a:t>
            </a:r>
            <a:endParaRPr/>
          </a:p>
        </p:txBody>
      </p:sp>
      <p:sp>
        <p:nvSpPr>
          <p:cNvPr id="216" name="Google Shape;21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9f05691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9f05691b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e9f05691b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teachers additional time to look through administration procedures and testing books.</a:t>
            </a:r>
            <a:endParaRPr/>
          </a:p>
          <a:p>
            <a:pPr marL="0" lvl="0" indent="0" algn="l" rtl="0">
              <a:spcBef>
                <a:spcPts val="0"/>
              </a:spcBef>
              <a:spcAft>
                <a:spcPts val="0"/>
              </a:spcAft>
              <a:buNone/>
            </a:pPr>
            <a:r>
              <a:rPr lang="en-US"/>
              <a:t>Allow time for additional questions.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If there are additional questions that aren’t answered in the procedure booklet, please direct them to the trainer/s at your UTC.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2020 NATG approved a motion to replace the testing packet. The changes to the testing packet were prompted by ta lack of diversity and stereotypes depicted in the original texts.</a:t>
            </a:r>
            <a:endParaRPr/>
          </a:p>
          <a:p>
            <a:pPr marL="0" lvl="0" indent="0" algn="l" rtl="0">
              <a:spcBef>
                <a:spcPts val="0"/>
              </a:spcBef>
              <a:spcAft>
                <a:spcPts val="0"/>
              </a:spcAft>
              <a:buNone/>
            </a:pPr>
            <a:endParaRPr/>
          </a:p>
          <a:p>
            <a:pPr marL="0" lvl="0" indent="0" algn="l" rtl="0">
              <a:spcBef>
                <a:spcPts val="0"/>
              </a:spcBef>
              <a:spcAft>
                <a:spcPts val="0"/>
              </a:spcAft>
              <a:buNone/>
            </a:pPr>
            <a:r>
              <a:rPr lang="en-US"/>
              <a:t>Spring-Fall 2021 Book collections were identified, permissions granted, books were screened regarding diversity, cultural relevance, content relevant to a first grader.</a:t>
            </a:r>
            <a:endParaRPr/>
          </a:p>
          <a:p>
            <a:pPr marL="0" lvl="0" indent="0" algn="l" rtl="0">
              <a:spcBef>
                <a:spcPts val="0"/>
              </a:spcBef>
              <a:spcAft>
                <a:spcPts val="0"/>
              </a:spcAft>
              <a:buNone/>
            </a:pPr>
            <a:endParaRPr/>
          </a:p>
          <a:p>
            <a:pPr marL="0" lvl="0" indent="0" algn="l" rtl="0">
              <a:spcBef>
                <a:spcPts val="0"/>
              </a:spcBef>
              <a:spcAft>
                <a:spcPts val="0"/>
              </a:spcAft>
              <a:buNone/>
            </a:pPr>
            <a:r>
              <a:rPr lang="en-US"/>
              <a:t>December 2021 TLs and Trainers qualitatively reviewed books and levels. Methodology was finalized.</a:t>
            </a:r>
            <a:endParaRPr/>
          </a:p>
          <a:p>
            <a:pPr marL="0" lvl="0" indent="0" algn="l" rtl="0">
              <a:spcBef>
                <a:spcPts val="0"/>
              </a:spcBef>
              <a:spcAft>
                <a:spcPts val="0"/>
              </a:spcAft>
              <a:buNone/>
            </a:pPr>
            <a:endParaRPr/>
          </a:p>
          <a:p>
            <a:pPr marL="0" lvl="0" indent="0" algn="l" rtl="0">
              <a:spcBef>
                <a:spcPts val="0"/>
              </a:spcBef>
              <a:spcAft>
                <a:spcPts val="0"/>
              </a:spcAft>
              <a:buNone/>
            </a:pPr>
            <a:r>
              <a:rPr lang="en-US"/>
              <a:t>January 2022 Books were reviewed by Trainers, final book set identified, book introductions written</a:t>
            </a:r>
            <a:endParaRPr/>
          </a:p>
          <a:p>
            <a:pPr marL="0" lvl="0" indent="0" algn="l" rtl="0">
              <a:spcBef>
                <a:spcPts val="0"/>
              </a:spcBef>
              <a:spcAft>
                <a:spcPts val="0"/>
              </a:spcAft>
              <a:buNone/>
            </a:pPr>
            <a:endParaRPr/>
          </a:p>
          <a:p>
            <a:pPr marL="0" lvl="0" indent="0" algn="l" rtl="0">
              <a:spcBef>
                <a:spcPts val="0"/>
              </a:spcBef>
              <a:spcAft>
                <a:spcPts val="0"/>
              </a:spcAft>
              <a:buNone/>
            </a:pPr>
            <a:r>
              <a:rPr lang="en-US"/>
              <a:t>October 2022 Field Testing occurred</a:t>
            </a:r>
            <a:endParaRPr/>
          </a:p>
          <a:p>
            <a:pPr marL="0" lvl="0" indent="0" algn="l" rtl="0">
              <a:spcBef>
                <a:spcPts val="0"/>
              </a:spcBef>
              <a:spcAft>
                <a:spcPts val="0"/>
              </a:spcAft>
              <a:buNone/>
            </a:pPr>
            <a:endParaRPr/>
          </a:p>
          <a:p>
            <a:pPr marL="0" lvl="0" indent="0" algn="l" rtl="0">
              <a:spcBef>
                <a:spcPts val="0"/>
              </a:spcBef>
              <a:spcAft>
                <a:spcPts val="0"/>
              </a:spcAft>
              <a:buNone/>
            </a:pPr>
            <a:r>
              <a:rPr lang="en-US"/>
              <a:t>May 2023 Quantitative analysis of research data</a:t>
            </a:r>
            <a:endParaRPr/>
          </a:p>
          <a:p>
            <a:pPr marL="0" lvl="0" indent="0" algn="l" rtl="0">
              <a:spcBef>
                <a:spcPts val="0"/>
              </a:spcBef>
              <a:spcAft>
                <a:spcPts val="0"/>
              </a:spcAft>
              <a:buNone/>
            </a:pPr>
            <a:endParaRPr/>
          </a:p>
          <a:p>
            <a:pPr marL="0" lvl="0" indent="0" algn="l" rtl="0">
              <a:spcBef>
                <a:spcPts val="0"/>
              </a:spcBef>
              <a:spcAft>
                <a:spcPts val="0"/>
              </a:spcAft>
              <a:buNone/>
            </a:pPr>
            <a:r>
              <a:rPr lang="en-US"/>
              <a:t>September 2023 NATG Adopted Billie Askew Oral Reading Assessment</a:t>
            </a:r>
            <a:endParaRPr/>
          </a:p>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88900" algn="l" rtl="0">
              <a:spcBef>
                <a:spcPts val="0"/>
              </a:spcBef>
              <a:spcAft>
                <a:spcPts val="0"/>
              </a:spcAft>
              <a:buSzPts val="1400"/>
              <a:buChar char="•"/>
            </a:pPr>
            <a:r>
              <a:rPr lang="en-US"/>
              <a:t> Books needed to be those where publication rights could be secured.</a:t>
            </a:r>
            <a:endParaRPr/>
          </a:p>
          <a:p>
            <a:pPr marL="0" lvl="0" indent="-88900" algn="l" rtl="0">
              <a:spcBef>
                <a:spcPts val="0"/>
              </a:spcBef>
              <a:spcAft>
                <a:spcPts val="0"/>
              </a:spcAft>
              <a:buSzPts val="1400"/>
              <a:buChar char="•"/>
            </a:pPr>
            <a:r>
              <a:rPr lang="en-US"/>
              <a:t> Level 6 – 3 books tested</a:t>
            </a:r>
            <a:endParaRPr/>
          </a:p>
          <a:p>
            <a:pPr marL="0" lvl="0" indent="-88900" algn="l" rtl="0">
              <a:spcBef>
                <a:spcPts val="0"/>
              </a:spcBef>
              <a:spcAft>
                <a:spcPts val="0"/>
              </a:spcAft>
              <a:buSzPts val="1400"/>
              <a:buChar char="•"/>
            </a:pPr>
            <a:r>
              <a:rPr lang="en-US"/>
              <a:t> Level 24 – 6 books tested</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some books that are older publications because these are the books for which RRCNA could secure publishing rights.</a:t>
            </a:r>
            <a:endParaRPr/>
          </a:p>
        </p:txBody>
      </p:sp>
      <p:sp>
        <p:nvSpPr>
          <p:cNvPr id="125" name="Google Shape;12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Yes, some books are now a different level. Original books were only tested in OH with a smaller sample of students. </a:t>
            </a:r>
            <a:endParaRPr/>
          </a:p>
          <a:p>
            <a:pPr marL="0" lvl="0" indent="0" algn="l" rtl="0">
              <a:spcBef>
                <a:spcPts val="0"/>
              </a:spcBef>
              <a:spcAft>
                <a:spcPts val="0"/>
              </a:spcAft>
              <a:buNone/>
            </a:pPr>
            <a:r>
              <a:rPr lang="en-US"/>
              <a:t>This time there were more students, across the United States, in different sized districts allowing for a more diverse group of students.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2" name="Google Shape;1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teachers about 10 minutes to work with a partner on the handout. </a:t>
            </a:r>
            <a:endParaRPr/>
          </a:p>
          <a:p>
            <a:pPr marL="0" lvl="0" indent="0" algn="l" rtl="0">
              <a:spcBef>
                <a:spcPts val="0"/>
              </a:spcBef>
              <a:spcAft>
                <a:spcPts val="0"/>
              </a:spcAft>
              <a:buNone/>
            </a:pPr>
            <a:endParaRPr/>
          </a:p>
          <a:p>
            <a:pPr marL="0" lvl="0" indent="0" algn="l" rtl="0">
              <a:spcBef>
                <a:spcPts val="0"/>
              </a:spcBef>
              <a:spcAft>
                <a:spcPts val="0"/>
              </a:spcAft>
              <a:buNone/>
            </a:pPr>
            <a:r>
              <a:rPr lang="en-US"/>
              <a:t>Then do the following slides individually and invite conversation. </a:t>
            </a:r>
            <a:endParaRPr/>
          </a:p>
          <a:p>
            <a:pPr marL="0" lvl="0" indent="0" algn="l" rtl="0">
              <a:spcBef>
                <a:spcPts val="0"/>
              </a:spcBef>
              <a:spcAft>
                <a:spcPts val="0"/>
              </a:spcAft>
              <a:buNone/>
            </a:pPr>
            <a:r>
              <a:rPr lang="en-US"/>
              <a:t>You’ll notice each slide has multiple clicks for more interaction. </a:t>
            </a:r>
            <a:endParaRPr/>
          </a:p>
        </p:txBody>
      </p:sp>
      <p:sp>
        <p:nvSpPr>
          <p:cNvPr id="146" name="Google Shape;14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the top statement.</a:t>
            </a:r>
            <a:endParaRPr/>
          </a:p>
          <a:p>
            <a:pPr marL="0" lvl="0" indent="0" algn="l" rtl="0">
              <a:spcBef>
                <a:spcPts val="0"/>
              </a:spcBef>
              <a:spcAft>
                <a:spcPts val="0"/>
              </a:spcAft>
              <a:buNone/>
            </a:pPr>
            <a:r>
              <a:rPr lang="en-US"/>
              <a:t>Invite teachers to share “agree” or “disagree.”</a:t>
            </a:r>
            <a:endParaRPr/>
          </a:p>
          <a:p>
            <a:pPr marL="0" lvl="0" indent="0" algn="l" rtl="0">
              <a:spcBef>
                <a:spcPts val="0"/>
              </a:spcBef>
              <a:spcAft>
                <a:spcPts val="0"/>
              </a:spcAft>
              <a:buNone/>
            </a:pPr>
            <a:r>
              <a:rPr lang="en-US"/>
              <a:t>Click to show “agree” or “disagree.”</a:t>
            </a:r>
            <a:endParaRPr/>
          </a:p>
          <a:p>
            <a:pPr marL="0" lvl="0" indent="0" algn="l" rtl="0">
              <a:spcBef>
                <a:spcPts val="0"/>
              </a:spcBef>
              <a:spcAft>
                <a:spcPts val="0"/>
              </a:spcAft>
              <a:buNone/>
            </a:pPr>
            <a:r>
              <a:rPr lang="en-US"/>
              <a:t>Ask teachers to share where they found the answer.</a:t>
            </a:r>
            <a:endParaRPr/>
          </a:p>
          <a:p>
            <a:pPr marL="0" lvl="0" indent="0" algn="l" rtl="0">
              <a:spcBef>
                <a:spcPts val="0"/>
              </a:spcBef>
              <a:spcAft>
                <a:spcPts val="0"/>
              </a:spcAft>
              <a:buNone/>
            </a:pPr>
            <a:r>
              <a:rPr lang="en-US"/>
              <a:t>Once they have shared, click to show citation on slide.</a:t>
            </a:r>
            <a:endParaRPr/>
          </a:p>
          <a:p>
            <a:pPr marL="0" lvl="0" indent="0" algn="l" rtl="0">
              <a:spcBef>
                <a:spcPts val="0"/>
              </a:spcBef>
              <a:spcAft>
                <a:spcPts val="0"/>
              </a:spcAft>
              <a:buNone/>
            </a:pPr>
            <a:r>
              <a:rPr lang="en-US"/>
              <a:t>Repeat for slides 7-15.</a:t>
            </a: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Additional reference: p. 4 - 1st bullet “one or two consecutive levels”</a:t>
            </a:r>
            <a:endParaRPr/>
          </a:p>
          <a:p>
            <a:pPr marL="0" lvl="0" indent="0" algn="l" rtl="0">
              <a:spcBef>
                <a:spcPts val="0"/>
              </a:spcBef>
              <a:spcAft>
                <a:spcPts val="0"/>
              </a:spcAft>
              <a:buNone/>
            </a:pPr>
            <a:endParaRPr/>
          </a:p>
        </p:txBody>
      </p:sp>
      <p:sp>
        <p:nvSpPr>
          <p:cNvPr id="168" name="Google Shape;16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grpSp>
        <p:nvGrpSpPr>
          <p:cNvPr id="19" name="Google Shape;19;p19"/>
          <p:cNvGrpSpPr/>
          <p:nvPr/>
        </p:nvGrpSpPr>
        <p:grpSpPr>
          <a:xfrm>
            <a:off x="0" y="0"/>
            <a:ext cx="12190572" cy="6858000"/>
            <a:chOff x="0" y="0"/>
            <a:chExt cx="12190572" cy="6858000"/>
          </a:xfrm>
        </p:grpSpPr>
        <p:sp>
          <p:nvSpPr>
            <p:cNvPr id="20" name="Google Shape;20;p19"/>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nvGrpSpPr>
            <p:cNvPr id="21" name="Google Shape;21;p19"/>
            <p:cNvGrpSpPr/>
            <p:nvPr/>
          </p:nvGrpSpPr>
          <p:grpSpPr>
            <a:xfrm>
              <a:off x="0" y="0"/>
              <a:ext cx="4742741" cy="6858000"/>
              <a:chOff x="0" y="0"/>
              <a:chExt cx="4742741" cy="6858000"/>
            </a:xfrm>
          </p:grpSpPr>
          <p:pic>
            <p:nvPicPr>
              <p:cNvPr id="22" name="Google Shape;22;p19" descr="Stacked books"/>
              <p:cNvPicPr preferRelativeResize="0"/>
              <p:nvPr/>
            </p:nvPicPr>
            <p:blipFill rotWithShape="1">
              <a:blip r:embed="rId2">
                <a:alphaModFix/>
              </a:blip>
              <a:srcRect/>
              <a:stretch/>
            </p:blipFill>
            <p:spPr>
              <a:xfrm>
                <a:off x="0" y="0"/>
                <a:ext cx="4591594" cy="6858000"/>
              </a:xfrm>
              <a:prstGeom prst="rect">
                <a:avLst/>
              </a:prstGeom>
              <a:noFill/>
              <a:ln>
                <a:noFill/>
              </a:ln>
            </p:spPr>
          </p:pic>
          <p:sp>
            <p:nvSpPr>
              <p:cNvPr id="23" name="Google Shape;23;p19"/>
              <p:cNvSpPr/>
              <p:nvPr/>
            </p:nvSpPr>
            <p:spPr>
              <a:xfrm>
                <a:off x="4605581"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grpSp>
      <p:sp>
        <p:nvSpPr>
          <p:cNvPr id="24" name="Google Shape;24;p19"/>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1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0" name="Google Shape;90;p2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9"/>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6" name="Google Shape;96;p2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32" name="Google Shape;32;p2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35"/>
        <p:cNvGrpSpPr/>
        <p:nvPr/>
      </p:nvGrpSpPr>
      <p:grpSpPr>
        <a:xfrm>
          <a:off x="0" y="0"/>
          <a:ext cx="0" cy="0"/>
          <a:chOff x="0" y="0"/>
          <a:chExt cx="0" cy="0"/>
        </a:xfrm>
      </p:grpSpPr>
      <p:grpSp>
        <p:nvGrpSpPr>
          <p:cNvPr id="36" name="Google Shape;36;p21"/>
          <p:cNvGrpSpPr/>
          <p:nvPr/>
        </p:nvGrpSpPr>
        <p:grpSpPr>
          <a:xfrm>
            <a:off x="1620" y="0"/>
            <a:ext cx="12188952" cy="6858000"/>
            <a:chOff x="1620" y="0"/>
            <a:chExt cx="12188952" cy="6858000"/>
          </a:xfrm>
        </p:grpSpPr>
        <p:sp>
          <p:nvSpPr>
            <p:cNvPr id="37" name="Google Shape;37;p21"/>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38" name="Google Shape;38;p21"/>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39" name="Google Shape;39;p21"/>
            <p:cNvSpPr/>
            <p:nvPr/>
          </p:nvSpPr>
          <p:spPr>
            <a:xfrm>
              <a:off x="7481252"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2"/>
                </a:solidFill>
                <a:latin typeface="Century Gothic"/>
                <a:ea typeface="Century Gothic"/>
                <a:cs typeface="Century Gothic"/>
                <a:sym typeface="Century Gothic"/>
              </a:endParaRPr>
            </a:p>
          </p:txBody>
        </p:sp>
      </p:grpSp>
      <p:pic>
        <p:nvPicPr>
          <p:cNvPr id="40" name="Google Shape;40;p21" descr="Stacked books"/>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1" name="Google Shape;41;p21"/>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subTitle" idx="1"/>
          </p:nvPr>
        </p:nvSpPr>
        <p:spPr>
          <a:xfrm>
            <a:off x="237149"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43" name="Google Shape;43;p2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p:nvPr/>
        </p:nvSpPr>
        <p:spPr>
          <a:xfrm>
            <a:off x="3961368" y="0"/>
            <a:ext cx="792273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48" name="Google Shape;48;p22"/>
          <p:cNvSpPr txBox="1">
            <a:spLocks noGrp="1"/>
          </p:cNvSpPr>
          <p:nvPr>
            <p:ph type="title"/>
          </p:nvPr>
        </p:nvSpPr>
        <p:spPr>
          <a:xfrm>
            <a:off x="455612"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0" name="Google Shape;50;p22"/>
          <p:cNvSpPr txBox="1">
            <a:spLocks noGrp="1"/>
          </p:cNvSpPr>
          <p:nvPr>
            <p:ph type="body" idx="2"/>
          </p:nvPr>
        </p:nvSpPr>
        <p:spPr>
          <a:xfrm>
            <a:off x="455612"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51" name="Google Shape;51;p2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Font typeface="Century Gothic"/>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7" name="Google Shape;57;p23"/>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8" name="Google Shape;58;p23"/>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4" name="Google Shape;64;p24"/>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5" name="Google Shape;65;p24"/>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6" name="Google Shape;66;p24"/>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7" name="Google Shape;67;p2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2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7"/>
          <p:cNvSpPr/>
          <p:nvPr/>
        </p:nvSpPr>
        <p:spPr>
          <a:xfrm>
            <a:off x="2082258" y="0"/>
            <a:ext cx="802431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81" name="Google Shape;81;p27"/>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7"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83" name="Google Shape;83;p27"/>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84" name="Google Shape;84;p2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1620" y="0"/>
            <a:ext cx="12188952" cy="6858000"/>
            <a:chOff x="1620" y="0"/>
            <a:chExt cx="12188952" cy="6858000"/>
          </a:xfrm>
        </p:grpSpPr>
        <p:sp>
          <p:nvSpPr>
            <p:cNvPr id="11" name="Google Shape;11;p18"/>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2" name="Google Shape;12;p18"/>
            <p:cNvSpPr/>
            <p:nvPr/>
          </p:nvSpPr>
          <p:spPr>
            <a:xfrm>
              <a:off x="304721" y="0"/>
              <a:ext cx="11579384" cy="6858000"/>
            </a:xfrm>
            <a:prstGeom prst="rect">
              <a:avLst/>
            </a:prstGeom>
            <a:solidFill>
              <a:srgbClr val="DDEAF6">
                <a:alpha val="49803"/>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sp>
        <p:nvSpPr>
          <p:cNvPr id="13" name="Google Shape;13;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rgbClr val="833C0B"/>
              </a:buClr>
              <a:buSzPts val="4400"/>
              <a:buFont typeface="Century Gothic"/>
              <a:buNone/>
              <a:defRPr sz="4400" b="0" i="0" u="none" strike="noStrike" cap="none">
                <a:solidFill>
                  <a:srgbClr val="833C0B"/>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rgbClr val="3856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rgbClr val="3856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15" name="Google Shape;15;p1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222A35"/>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222A35"/>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222A35"/>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222A35"/>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222A35"/>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222A35"/>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222A35"/>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222A35"/>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US"/>
              <a:t>Billie Askew Oral Reading Assessment</a:t>
            </a:r>
            <a:endParaRPr/>
          </a:p>
        </p:txBody>
      </p:sp>
      <p:pic>
        <p:nvPicPr>
          <p:cNvPr id="105" name="Google Shape;105;p1"/>
          <p:cNvPicPr preferRelativeResize="0"/>
          <p:nvPr/>
        </p:nvPicPr>
        <p:blipFill>
          <a:blip r:embed="rId3">
            <a:alphaModFix/>
          </a:blip>
          <a:stretch>
            <a:fillRect/>
          </a:stretch>
        </p:blipFill>
        <p:spPr>
          <a:xfrm>
            <a:off x="-789100" y="0"/>
            <a:ext cx="5486421"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If you decide the current level of text the child is reading is too hard, you should go down one level at a time until you find a more instructional text.</a:t>
            </a:r>
            <a:endParaRPr/>
          </a:p>
        </p:txBody>
      </p:sp>
      <p:pic>
        <p:nvPicPr>
          <p:cNvPr id="179" name="Google Shape;179;p10"/>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
        <p:nvSpPr>
          <p:cNvPr id="180" name="Google Shape;180;p10"/>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If the record is well below 90%, go down several levels if possible. p.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Beginning at Level 4, you should read the introduction and invite the child to look at the pictures before the child starts to read.</a:t>
            </a:r>
            <a:endParaRPr/>
          </a:p>
        </p:txBody>
      </p:sp>
      <p:sp>
        <p:nvSpPr>
          <p:cNvPr id="187" name="Google Shape;187;p11"/>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At text levels 4 to 16 the teacher invites the child to look at the pictures before asking the child to read. Students are prompted to survey the pictures for the portion to be read at levels 18 to 24. p. 2</a:t>
            </a:r>
            <a:endParaRPr/>
          </a:p>
        </p:txBody>
      </p:sp>
      <p:pic>
        <p:nvPicPr>
          <p:cNvPr id="188" name="Google Shape;188;p11"/>
          <p:cNvPicPr preferRelativeResize="0">
            <a:picLocks noGrp="1"/>
          </p:cNvPicPr>
          <p:nvPr>
            <p:ph type="body" idx="1"/>
          </p:nvPr>
        </p:nvPicPr>
        <p:blipFill rotWithShape="1">
          <a:blip r:embed="rId3">
            <a:alphaModFix/>
          </a:blip>
          <a:srcRect/>
          <a:stretch/>
        </p:blipFill>
        <p:spPr>
          <a:xfrm>
            <a:off x="2415320" y="2165259"/>
            <a:ext cx="2381372" cy="35434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If the child reads </a:t>
            </a:r>
            <a:r>
              <a:rPr lang="en-US" sz="2400" i="1"/>
              <a:t>A Bird Can Fly </a:t>
            </a:r>
            <a:r>
              <a:rPr lang="en-US" sz="2400"/>
              <a:t>and </a:t>
            </a:r>
            <a:r>
              <a:rPr lang="en-US" sz="2400" i="1"/>
              <a:t>House Cleaning </a:t>
            </a:r>
            <a:r>
              <a:rPr lang="en-US" sz="2400"/>
              <a:t>below 90% accuracy, the text reading administration can stop.</a:t>
            </a:r>
            <a:endParaRPr/>
          </a:p>
        </p:txBody>
      </p:sp>
      <p:pic>
        <p:nvPicPr>
          <p:cNvPr id="195" name="Google Shape;195;p12"/>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
        <p:nvSpPr>
          <p:cNvPr id="196" name="Google Shape;196;p12"/>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If the Record is below 90% at Level 1 </a:t>
            </a:r>
            <a:r>
              <a:rPr lang="en-US" i="1"/>
              <a:t>A Bird Can Fly </a:t>
            </a:r>
            <a:r>
              <a:rPr lang="en-US"/>
              <a:t>and/or Level 2 </a:t>
            </a:r>
            <a:r>
              <a:rPr lang="en-US" i="1"/>
              <a:t>House Cleaning </a:t>
            </a:r>
            <a:r>
              <a:rPr lang="en-US"/>
              <a:t>follow the directions for Observing Early Responses to Text. p.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This is the first major revision of text reading passages since 1984 when Reading Recovery was introduced in the United States.</a:t>
            </a:r>
            <a:endParaRPr/>
          </a:p>
        </p:txBody>
      </p:sp>
      <p:sp>
        <p:nvSpPr>
          <p:cNvPr id="203" name="Google Shape;203;p13"/>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The long-term development of the leveled text passages and the standard book introductions for each passage were completed in 1990. p. 10</a:t>
            </a:r>
            <a:endParaRPr/>
          </a:p>
        </p:txBody>
      </p:sp>
      <p:pic>
        <p:nvPicPr>
          <p:cNvPr id="204" name="Google Shape;204;p13"/>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For levels 1-24, the error count (E) on the front of each book represents the number of errors made that indicates the child is below 90%.</a:t>
            </a:r>
            <a:endParaRPr/>
          </a:p>
        </p:txBody>
      </p:sp>
      <p:sp>
        <p:nvSpPr>
          <p:cNvPr id="211" name="Google Shape;211;p14"/>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E = errors: The number of errors made that result in a hard score. p. 11</a:t>
            </a:r>
            <a:endParaRPr/>
          </a:p>
        </p:txBody>
      </p:sp>
      <p:pic>
        <p:nvPicPr>
          <p:cNvPr id="212" name="Google Shape;212;p14"/>
          <p:cNvPicPr preferRelativeResize="0">
            <a:picLocks noGrp="1"/>
          </p:cNvPicPr>
          <p:nvPr>
            <p:ph type="body" idx="1"/>
          </p:nvPr>
        </p:nvPicPr>
        <p:blipFill rotWithShape="1">
          <a:blip r:embed="rId3">
            <a:alphaModFix/>
          </a:blip>
          <a:srcRect/>
          <a:stretch/>
        </p:blipFill>
        <p:spPr>
          <a:xfrm>
            <a:off x="2415320" y="2165259"/>
            <a:ext cx="2381372" cy="35434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It is optional to find three levels of text difficulty for children selected for Reading Recovery.</a:t>
            </a:r>
            <a:endParaRPr/>
          </a:p>
        </p:txBody>
      </p:sp>
      <p:sp>
        <p:nvSpPr>
          <p:cNvPr id="219" name="Google Shape;219;p15"/>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It is critical to find three levels of text difficulty for all children selected for entry to Reading Recovery. The three levels should be determined before completing </a:t>
            </a:r>
            <a:r>
              <a:rPr lang="en-US" i="1"/>
              <a:t>An Observation Survey Summary Sheet</a:t>
            </a:r>
            <a:r>
              <a:rPr lang="en-US"/>
              <a:t>. p. 6</a:t>
            </a:r>
            <a:endParaRPr/>
          </a:p>
        </p:txBody>
      </p:sp>
      <p:pic>
        <p:nvPicPr>
          <p:cNvPr id="220" name="Google Shape;220;p15"/>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e9f05691b5_0_0"/>
          <p:cNvSpPr txBox="1">
            <a:spLocks noGrp="1"/>
          </p:cNvSpPr>
          <p:nvPr>
            <p:ph type="title"/>
          </p:nvPr>
        </p:nvSpPr>
        <p:spPr>
          <a:xfrm>
            <a:off x="1117309" y="76200"/>
            <a:ext cx="10157400" cy="1397100"/>
          </a:xfrm>
          <a:prstGeom prst="rect">
            <a:avLst/>
          </a:prstGeom>
        </p:spPr>
        <p:txBody>
          <a:bodyPr spcFirstLastPara="1" wrap="square" lIns="121875" tIns="60925" rIns="121875" bIns="60925" anchor="b" anchorCtr="0">
            <a:normAutofit/>
          </a:bodyPr>
          <a:lstStyle/>
          <a:p>
            <a:pPr marL="0" lvl="0" indent="0" algn="l" rtl="0">
              <a:spcBef>
                <a:spcPts val="0"/>
              </a:spcBef>
              <a:spcAft>
                <a:spcPts val="0"/>
              </a:spcAft>
              <a:buNone/>
            </a:pPr>
            <a:r>
              <a:rPr lang="en-US"/>
              <a:t>Frequently Asked Questions</a:t>
            </a:r>
            <a:endParaRPr/>
          </a:p>
        </p:txBody>
      </p:sp>
      <p:sp>
        <p:nvSpPr>
          <p:cNvPr id="227" name="Google Shape;227;g2e9f05691b5_0_0"/>
          <p:cNvSpPr txBox="1">
            <a:spLocks noGrp="1"/>
          </p:cNvSpPr>
          <p:nvPr>
            <p:ph type="body" idx="1"/>
          </p:nvPr>
        </p:nvSpPr>
        <p:spPr>
          <a:xfrm>
            <a:off x="1117309" y="1701800"/>
            <a:ext cx="4977000" cy="4470300"/>
          </a:xfrm>
          <a:prstGeom prst="rect">
            <a:avLst/>
          </a:prstGeom>
        </p:spPr>
        <p:txBody>
          <a:bodyPr spcFirstLastPara="1" wrap="square" lIns="121875" tIns="60925" rIns="121875" bIns="60925" anchor="t" anchorCtr="0">
            <a:normAutofit fontScale="92500"/>
          </a:bodyPr>
          <a:lstStyle/>
          <a:p>
            <a:pPr marL="0" lvl="0" indent="0" algn="l" rtl="0">
              <a:spcBef>
                <a:spcPts val="1866"/>
              </a:spcBef>
              <a:spcAft>
                <a:spcPts val="0"/>
              </a:spcAft>
              <a:buNone/>
            </a:pPr>
            <a:r>
              <a:rPr lang="en-US"/>
              <a:t>Why is there no alternative text? What should we use if another book is needed?</a:t>
            </a:r>
            <a:endParaRPr/>
          </a:p>
          <a:p>
            <a:pPr marL="457200" lvl="0" indent="-381000" algn="l" rtl="0">
              <a:spcBef>
                <a:spcPts val="1866"/>
              </a:spcBef>
              <a:spcAft>
                <a:spcPts val="0"/>
              </a:spcAft>
              <a:buSzPts val="2400"/>
              <a:buChar char="•"/>
            </a:pPr>
            <a:r>
              <a:rPr lang="en-US"/>
              <a:t>Talk to the trainer/s at your UTC.</a:t>
            </a:r>
            <a:endParaRPr/>
          </a:p>
          <a:p>
            <a:pPr marL="0" lvl="0" indent="0" algn="l" rtl="0">
              <a:spcBef>
                <a:spcPts val="1866"/>
              </a:spcBef>
              <a:spcAft>
                <a:spcPts val="0"/>
              </a:spcAft>
              <a:buNone/>
            </a:pPr>
            <a:r>
              <a:rPr lang="en-US"/>
              <a:t>Some of the books in the testing packet are in the book set for lessons. What do I do with those?</a:t>
            </a:r>
            <a:endParaRPr/>
          </a:p>
          <a:p>
            <a:pPr marL="457200" lvl="0" indent="-381000" algn="l" rtl="0">
              <a:spcBef>
                <a:spcPts val="1866"/>
              </a:spcBef>
              <a:spcAft>
                <a:spcPts val="0"/>
              </a:spcAft>
              <a:buSzPts val="2400"/>
              <a:buChar char="•"/>
            </a:pPr>
            <a:r>
              <a:rPr lang="en-US"/>
              <a:t>Remove them from your book set and don’t use for lessons.</a:t>
            </a:r>
            <a:endParaRPr/>
          </a:p>
        </p:txBody>
      </p:sp>
      <p:sp>
        <p:nvSpPr>
          <p:cNvPr id="228" name="Google Shape;228;g2e9f05691b5_0_0"/>
          <p:cNvSpPr txBox="1">
            <a:spLocks noGrp="1"/>
          </p:cNvSpPr>
          <p:nvPr>
            <p:ph type="body" idx="2"/>
          </p:nvPr>
        </p:nvSpPr>
        <p:spPr>
          <a:xfrm>
            <a:off x="6297559" y="1701800"/>
            <a:ext cx="4977000" cy="4470300"/>
          </a:xfrm>
          <a:prstGeom prst="rect">
            <a:avLst/>
          </a:prstGeom>
        </p:spPr>
        <p:txBody>
          <a:bodyPr spcFirstLastPara="1" wrap="square" lIns="121875" tIns="60925" rIns="121875" bIns="60925" anchor="t" anchorCtr="0">
            <a:normAutofit/>
          </a:bodyPr>
          <a:lstStyle/>
          <a:p>
            <a:pPr marL="0" lvl="0" indent="0" algn="l" rtl="0">
              <a:spcBef>
                <a:spcPts val="1866"/>
              </a:spcBef>
              <a:spcAft>
                <a:spcPts val="0"/>
              </a:spcAft>
              <a:buNone/>
            </a:pPr>
            <a:r>
              <a:rPr lang="en-US"/>
              <a:t>The directions on Levels 20-30 seem confusing. What should I read to introduce the book?</a:t>
            </a:r>
            <a:endParaRPr/>
          </a:p>
          <a:p>
            <a:pPr marL="457200" lvl="0" indent="-381000" algn="l" rtl="0">
              <a:spcBef>
                <a:spcPts val="1866"/>
              </a:spcBef>
              <a:spcAft>
                <a:spcPts val="0"/>
              </a:spcAft>
              <a:buSzPts val="2400"/>
              <a:buChar char="•"/>
            </a:pPr>
            <a:r>
              <a:rPr lang="en-US"/>
              <a:t>Read the introduction and the words in bold print.</a:t>
            </a:r>
            <a:endParaRPr/>
          </a:p>
          <a:p>
            <a:pPr marL="457200" lvl="0" indent="-381000" algn="l" rtl="0">
              <a:spcBef>
                <a:spcPts val="0"/>
              </a:spcBef>
              <a:spcAft>
                <a:spcPts val="0"/>
              </a:spcAft>
              <a:buSzPts val="2400"/>
              <a:buChar char="•"/>
            </a:pPr>
            <a:r>
              <a:rPr lang="en-US"/>
              <a:t>Practice introducing the higher levels, especially Level 28, before administration.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7"/>
          <p:cNvPicPr preferRelativeResize="0">
            <a:picLocks noGrp="1"/>
          </p:cNvPicPr>
          <p:nvPr>
            <p:ph type="body" idx="1"/>
          </p:nvPr>
        </p:nvPicPr>
        <p:blipFill rotWithShape="1">
          <a:blip r:embed="rId3">
            <a:alphaModFix/>
          </a:blip>
          <a:srcRect/>
          <a:stretch/>
        </p:blipFill>
        <p:spPr>
          <a:xfrm>
            <a:off x="1691968" y="990600"/>
            <a:ext cx="8804887" cy="51212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US"/>
              <a:t>Timeline</a:t>
            </a:r>
            <a:endParaRPr/>
          </a:p>
        </p:txBody>
      </p:sp>
      <p:cxnSp>
        <p:nvCxnSpPr>
          <p:cNvPr id="112" name="Google Shape;112;p2"/>
          <p:cNvCxnSpPr>
            <a:stCxn id="113" idx="1"/>
          </p:cNvCxnSpPr>
          <p:nvPr/>
        </p:nvCxnSpPr>
        <p:spPr>
          <a:xfrm>
            <a:off x="1117309" y="3937000"/>
            <a:ext cx="10157400" cy="0"/>
          </a:xfrm>
          <a:prstGeom prst="straightConnector1">
            <a:avLst/>
          </a:prstGeom>
          <a:noFill/>
          <a:ln w="9525" cap="flat" cmpd="sng">
            <a:solidFill>
              <a:schemeClr val="dk2"/>
            </a:solidFill>
            <a:prstDash val="solid"/>
            <a:round/>
            <a:headEnd type="none" w="med" len="med"/>
            <a:tailEnd type="none" w="med" len="med"/>
          </a:ln>
        </p:spPr>
      </p:cxnSp>
      <p:sp>
        <p:nvSpPr>
          <p:cNvPr id="114" name="Google Shape;114;p2"/>
          <p:cNvSpPr txBox="1"/>
          <p:nvPr/>
        </p:nvSpPr>
        <p:spPr>
          <a:xfrm>
            <a:off x="238550" y="3010875"/>
            <a:ext cx="2262300" cy="7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September 2020</a:t>
            </a:r>
            <a:endParaRPr sz="2400">
              <a:solidFill>
                <a:schemeClr val="dk1"/>
              </a:solidFill>
              <a:latin typeface="Century Gothic"/>
              <a:ea typeface="Century Gothic"/>
              <a:cs typeface="Century Gothic"/>
              <a:sym typeface="Century Gothic"/>
            </a:endParaRPr>
          </a:p>
        </p:txBody>
      </p:sp>
      <p:sp>
        <p:nvSpPr>
          <p:cNvPr id="115" name="Google Shape;115;p2"/>
          <p:cNvSpPr txBox="1"/>
          <p:nvPr/>
        </p:nvSpPr>
        <p:spPr>
          <a:xfrm>
            <a:off x="1669825" y="4078325"/>
            <a:ext cx="2354700" cy="10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Spring - Fall 2021</a:t>
            </a:r>
            <a:endParaRPr sz="2400">
              <a:solidFill>
                <a:schemeClr val="dk1"/>
              </a:solidFill>
              <a:latin typeface="Century Gothic"/>
              <a:ea typeface="Century Gothic"/>
              <a:cs typeface="Century Gothic"/>
              <a:sym typeface="Century Gothic"/>
            </a:endParaRPr>
          </a:p>
        </p:txBody>
      </p:sp>
      <p:sp>
        <p:nvSpPr>
          <p:cNvPr id="116" name="Google Shape;116;p2"/>
          <p:cNvSpPr txBox="1"/>
          <p:nvPr/>
        </p:nvSpPr>
        <p:spPr>
          <a:xfrm>
            <a:off x="3678250" y="3010875"/>
            <a:ext cx="1939200" cy="7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December 2021</a:t>
            </a:r>
            <a:endParaRPr sz="2400">
              <a:solidFill>
                <a:schemeClr val="dk1"/>
              </a:solidFill>
              <a:latin typeface="Century Gothic"/>
              <a:ea typeface="Century Gothic"/>
              <a:cs typeface="Century Gothic"/>
              <a:sym typeface="Century Gothic"/>
            </a:endParaRPr>
          </a:p>
        </p:txBody>
      </p:sp>
      <p:sp>
        <p:nvSpPr>
          <p:cNvPr id="117" name="Google Shape;117;p2"/>
          <p:cNvSpPr txBox="1"/>
          <p:nvPr/>
        </p:nvSpPr>
        <p:spPr>
          <a:xfrm>
            <a:off x="5168650" y="3937000"/>
            <a:ext cx="2054700" cy="11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January 2022</a:t>
            </a:r>
            <a:endParaRPr sz="2400">
              <a:solidFill>
                <a:schemeClr val="dk1"/>
              </a:solidFill>
              <a:latin typeface="Century Gothic"/>
              <a:ea typeface="Century Gothic"/>
              <a:cs typeface="Century Gothic"/>
              <a:sym typeface="Century Gothic"/>
            </a:endParaRPr>
          </a:p>
        </p:txBody>
      </p:sp>
      <p:sp>
        <p:nvSpPr>
          <p:cNvPr id="118" name="Google Shape;118;p2"/>
          <p:cNvSpPr txBox="1"/>
          <p:nvPr/>
        </p:nvSpPr>
        <p:spPr>
          <a:xfrm>
            <a:off x="6887000" y="3010875"/>
            <a:ext cx="1569900" cy="7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October 2022</a:t>
            </a:r>
            <a:endParaRPr sz="2400">
              <a:solidFill>
                <a:schemeClr val="dk1"/>
              </a:solidFill>
              <a:latin typeface="Century Gothic"/>
              <a:ea typeface="Century Gothic"/>
              <a:cs typeface="Century Gothic"/>
              <a:sym typeface="Century Gothic"/>
            </a:endParaRPr>
          </a:p>
        </p:txBody>
      </p:sp>
      <p:sp>
        <p:nvSpPr>
          <p:cNvPr id="119" name="Google Shape;119;p2"/>
          <p:cNvSpPr txBox="1"/>
          <p:nvPr/>
        </p:nvSpPr>
        <p:spPr>
          <a:xfrm>
            <a:off x="8456900" y="4006150"/>
            <a:ext cx="1246500" cy="10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May 2023</a:t>
            </a:r>
            <a:endParaRPr sz="2400">
              <a:solidFill>
                <a:schemeClr val="dk1"/>
              </a:solidFill>
              <a:latin typeface="Century Gothic"/>
              <a:ea typeface="Century Gothic"/>
              <a:cs typeface="Century Gothic"/>
              <a:sym typeface="Century Gothic"/>
            </a:endParaRPr>
          </a:p>
        </p:txBody>
      </p:sp>
      <p:sp>
        <p:nvSpPr>
          <p:cNvPr id="120" name="Google Shape;120;p2"/>
          <p:cNvSpPr txBox="1"/>
          <p:nvPr/>
        </p:nvSpPr>
        <p:spPr>
          <a:xfrm>
            <a:off x="9518675" y="2944450"/>
            <a:ext cx="2046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entury Gothic"/>
                <a:ea typeface="Century Gothic"/>
                <a:cs typeface="Century Gothic"/>
                <a:sym typeface="Century Gothic"/>
              </a:rPr>
              <a:t>September 2023</a:t>
            </a:r>
            <a:endParaRPr sz="2400">
              <a:solidFill>
                <a:schemeClr val="dk1"/>
              </a:solidFill>
              <a:latin typeface="Century Gothic"/>
              <a:ea typeface="Century Gothic"/>
              <a:cs typeface="Century Gothic"/>
              <a:sym typeface="Century Gothic"/>
            </a:endParaRPr>
          </a:p>
        </p:txBody>
      </p:sp>
      <p:cxnSp>
        <p:nvCxnSpPr>
          <p:cNvPr id="121" name="Google Shape;121;p2"/>
          <p:cNvCxnSpPr>
            <a:stCxn id="114" idx="2"/>
            <a:endCxn id="114" idx="2"/>
          </p:cNvCxnSpPr>
          <p:nvPr/>
        </p:nvCxnSpPr>
        <p:spPr>
          <a:xfrm>
            <a:off x="1369700" y="3795675"/>
            <a:ext cx="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US"/>
              <a:t>Selection of Books </a:t>
            </a:r>
            <a:endParaRPr/>
          </a:p>
        </p:txBody>
      </p:sp>
      <p:sp>
        <p:nvSpPr>
          <p:cNvPr id="128" name="Google Shape;128;p3"/>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US"/>
              <a:t>Goal: Test multiple books per level to identify one text for each level</a:t>
            </a:r>
            <a:endParaRPr/>
          </a:p>
          <a:p>
            <a:pPr marL="304747" lvl="0" indent="-304747" algn="l" rtl="0">
              <a:lnSpc>
                <a:spcPct val="95000"/>
              </a:lnSpc>
              <a:spcBef>
                <a:spcPts val="1866"/>
              </a:spcBef>
              <a:spcAft>
                <a:spcPts val="0"/>
              </a:spcAft>
              <a:buSzPts val="2400"/>
              <a:buChar char="•"/>
            </a:pPr>
            <a:r>
              <a:rPr lang="en-US"/>
              <a:t>Possible books were reviewed and analyzed for diversity</a:t>
            </a: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After the review:</a:t>
            </a:r>
            <a:endParaRPr/>
          </a:p>
          <a:p>
            <a:pPr marL="304747" lvl="0" indent="-304747" algn="l" rtl="0">
              <a:lnSpc>
                <a:spcPct val="95000"/>
              </a:lnSpc>
              <a:spcBef>
                <a:spcPts val="1866"/>
              </a:spcBef>
              <a:spcAft>
                <a:spcPts val="0"/>
              </a:spcAft>
              <a:buSzPts val="2400"/>
              <a:buChar char="•"/>
            </a:pPr>
            <a:r>
              <a:rPr lang="en-US"/>
              <a:t>Four books per level up to Level 18 (except for Level 6)</a:t>
            </a:r>
            <a:endParaRPr/>
          </a:p>
          <a:p>
            <a:pPr marL="304747" lvl="0" indent="-304747" algn="l" rtl="0">
              <a:lnSpc>
                <a:spcPct val="95000"/>
              </a:lnSpc>
              <a:spcBef>
                <a:spcPts val="1866"/>
              </a:spcBef>
              <a:spcAft>
                <a:spcPts val="0"/>
              </a:spcAft>
              <a:buSzPts val="2400"/>
              <a:buChar char="•"/>
            </a:pPr>
            <a:r>
              <a:rPr lang="en-US"/>
              <a:t>Levels 20-30, three books per level (except for 24)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US"/>
              <a:t>Testing Procedures</a:t>
            </a:r>
            <a:endParaRPr/>
          </a:p>
        </p:txBody>
      </p:sp>
      <p:sp>
        <p:nvSpPr>
          <p:cNvPr id="135" name="Google Shape;135;p4"/>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US"/>
              <a:t>Books were randomly assigned and paired</a:t>
            </a:r>
            <a:endParaRPr/>
          </a:p>
          <a:p>
            <a:pPr marL="304747" lvl="0" indent="-304747" algn="l" rtl="0">
              <a:lnSpc>
                <a:spcPct val="95000"/>
              </a:lnSpc>
              <a:spcBef>
                <a:spcPts val="1866"/>
              </a:spcBef>
              <a:spcAft>
                <a:spcPts val="0"/>
              </a:spcAft>
              <a:buSzPts val="2400"/>
              <a:buChar char="•"/>
            </a:pPr>
            <a:r>
              <a:rPr lang="en-US"/>
              <a:t>Eight testers (2 Tr, 6 TL), 13 schools (CA, OH, SC, TX, WV), 129 students</a:t>
            </a:r>
            <a:endParaRPr/>
          </a:p>
          <a:p>
            <a:pPr marL="304747" lvl="0" indent="-304747" algn="l" rtl="0">
              <a:lnSpc>
                <a:spcPct val="95000"/>
              </a:lnSpc>
              <a:spcBef>
                <a:spcPts val="1866"/>
              </a:spcBef>
              <a:spcAft>
                <a:spcPts val="0"/>
              </a:spcAft>
              <a:buSzPts val="2400"/>
              <a:buChar char="•"/>
            </a:pPr>
            <a:r>
              <a:rPr lang="en-US"/>
              <a:t>Students were randomly selected from multiple reading levels</a:t>
            </a:r>
            <a:endParaRPr/>
          </a:p>
          <a:p>
            <a:pPr marL="304747" lvl="0" indent="-304747" algn="l" rtl="0">
              <a:lnSpc>
                <a:spcPct val="95000"/>
              </a:lnSpc>
              <a:spcBef>
                <a:spcPts val="1866"/>
              </a:spcBef>
              <a:spcAft>
                <a:spcPts val="0"/>
              </a:spcAft>
              <a:buSzPts val="2400"/>
              <a:buChar char="•"/>
            </a:pPr>
            <a:r>
              <a:rPr lang="en-US"/>
              <a:t>For each book: Running Record and NAEP Oral Reading Fluency Rubric</a:t>
            </a:r>
            <a:endParaRPr/>
          </a:p>
          <a:p>
            <a:pPr marL="304747" lvl="0" indent="-152347" algn="l" rtl="0">
              <a:lnSpc>
                <a:spcPct val="95000"/>
              </a:lnSpc>
              <a:spcBef>
                <a:spcPts val="1866"/>
              </a:spcBef>
              <a:spcAft>
                <a:spcPts val="0"/>
              </a:spcAft>
              <a:buSzPts val="2400"/>
              <a:buNone/>
            </a:pPr>
            <a:endParaRPr/>
          </a:p>
        </p:txBody>
      </p:sp>
      <p:pic>
        <p:nvPicPr>
          <p:cNvPr id="136" name="Google Shape;136;p4"/>
          <p:cNvPicPr preferRelativeResize="0"/>
          <p:nvPr/>
        </p:nvPicPr>
        <p:blipFill rotWithShape="1">
          <a:blip r:embed="rId3">
            <a:alphaModFix/>
          </a:blip>
          <a:srcRect/>
          <a:stretch/>
        </p:blipFill>
        <p:spPr>
          <a:xfrm>
            <a:off x="7313612" y="7086600"/>
            <a:ext cx="4445228" cy="9525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US"/>
              <a:t>Procedures for Administration</a:t>
            </a:r>
            <a:endParaRPr/>
          </a:p>
        </p:txBody>
      </p:sp>
      <p:pic>
        <p:nvPicPr>
          <p:cNvPr id="142" name="Google Shape;142;p5"/>
          <p:cNvPicPr preferRelativeResize="0"/>
          <p:nvPr/>
        </p:nvPicPr>
        <p:blipFill rotWithShape="1">
          <a:blip r:embed="rId3">
            <a:alphaModFix/>
          </a:blip>
          <a:srcRect/>
          <a:stretch/>
        </p:blipFill>
        <p:spPr>
          <a:xfrm>
            <a:off x="6780212" y="-47653"/>
            <a:ext cx="5524522" cy="69056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body" idx="2"/>
          </p:nvPr>
        </p:nvSpPr>
        <p:spPr>
          <a:xfrm>
            <a:off x="379412" y="4495800"/>
            <a:ext cx="3428127" cy="1879600"/>
          </a:xfrm>
          <a:prstGeom prst="rect">
            <a:avLst/>
          </a:prstGeom>
          <a:noFill/>
          <a:ln>
            <a:noFill/>
          </a:ln>
        </p:spPr>
        <p:txBody>
          <a:bodyPr spcFirstLastPara="1" wrap="square" lIns="121875" tIns="60925" rIns="121875" bIns="60925" anchor="t" anchorCtr="0">
            <a:noAutofit/>
          </a:bodyPr>
          <a:lstStyle/>
          <a:p>
            <a:pPr marL="0" lvl="0" indent="0" algn="l" rtl="0">
              <a:lnSpc>
                <a:spcPct val="95000"/>
              </a:lnSpc>
              <a:spcBef>
                <a:spcPts val="0"/>
              </a:spcBef>
              <a:spcAft>
                <a:spcPts val="0"/>
              </a:spcAft>
              <a:buSzPts val="2400"/>
              <a:buNone/>
            </a:pPr>
            <a:r>
              <a:rPr lang="en-US" sz="2400"/>
              <a:t>Respond to each statement with a friend (or two) at your table and cite page numbers.</a:t>
            </a:r>
            <a:endParaRPr/>
          </a:p>
        </p:txBody>
      </p:sp>
      <p:pic>
        <p:nvPicPr>
          <p:cNvPr id="149" name="Google Shape;149;p6"/>
          <p:cNvPicPr preferRelativeResize="0"/>
          <p:nvPr/>
        </p:nvPicPr>
        <p:blipFill rotWithShape="1">
          <a:blip r:embed="rId3">
            <a:alphaModFix/>
          </a:blip>
          <a:srcRect/>
          <a:stretch/>
        </p:blipFill>
        <p:spPr>
          <a:xfrm>
            <a:off x="2692549" y="481328"/>
            <a:ext cx="6803726" cy="5895343"/>
          </a:xfrm>
          <a:prstGeom prst="rect">
            <a:avLst/>
          </a:prstGeom>
          <a:noFill/>
          <a:ln>
            <a:noFill/>
          </a:ln>
        </p:spPr>
      </p:pic>
      <p:pic>
        <p:nvPicPr>
          <p:cNvPr id="150" name="Google Shape;150;p6"/>
          <p:cNvPicPr preferRelativeResize="0"/>
          <p:nvPr/>
        </p:nvPicPr>
        <p:blipFill rotWithShape="1">
          <a:blip r:embed="rId4">
            <a:alphaModFix/>
          </a:blip>
          <a:srcRect/>
          <a:stretch/>
        </p:blipFill>
        <p:spPr>
          <a:xfrm>
            <a:off x="4396085" y="241493"/>
            <a:ext cx="7023887" cy="61692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If you administer Level 1, </a:t>
            </a:r>
            <a:r>
              <a:rPr lang="en-US" sz="2400" i="1"/>
              <a:t>A Bird Can Fly</a:t>
            </a:r>
            <a:r>
              <a:rPr lang="en-US" sz="2400"/>
              <a:t>, and the child reads at 100% accuracy, you should consider skipping a level or two in order to save on administration time.</a:t>
            </a:r>
            <a:endParaRPr/>
          </a:p>
        </p:txBody>
      </p:sp>
      <p:pic>
        <p:nvPicPr>
          <p:cNvPr id="156" name="Google Shape;156;p7"/>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
        <p:nvSpPr>
          <p:cNvPr id="157" name="Google Shape;157;p7"/>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endParaRPr/>
          </a:p>
          <a:p>
            <a:pPr marL="0" lvl="0" indent="0" algn="l" rtl="0">
              <a:lnSpc>
                <a:spcPct val="95000"/>
              </a:lnSpc>
              <a:spcBef>
                <a:spcPts val="1866"/>
              </a:spcBef>
              <a:spcAft>
                <a:spcPts val="0"/>
              </a:spcAft>
              <a:buSzPts val="2400"/>
              <a:buNone/>
            </a:pPr>
            <a:r>
              <a:rPr lang="en-US"/>
              <a:t>Level 1 </a:t>
            </a:r>
            <a:r>
              <a:rPr lang="en-US" i="1"/>
              <a:t>A Bird Can Fly </a:t>
            </a:r>
            <a:r>
              <a:rPr lang="en-US"/>
              <a:t>and Level 2 </a:t>
            </a:r>
            <a:r>
              <a:rPr lang="en-US" i="1"/>
              <a:t>House Cleaning </a:t>
            </a:r>
            <a:r>
              <a:rPr lang="en-US"/>
              <a:t>are always administered together. p. 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You should find out from the classroom teacher the child’s approximate reading level and start with that equivalent text from the testing packet. </a:t>
            </a:r>
            <a:endParaRPr/>
          </a:p>
        </p:txBody>
      </p:sp>
      <p:pic>
        <p:nvPicPr>
          <p:cNvPr id="163" name="Google Shape;163;p8"/>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
        <p:nvSpPr>
          <p:cNvPr id="164" name="Google Shape;164;p8"/>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r>
              <a:rPr lang="en-US"/>
              <a:t>Find out from the classroom teacher (K and/or 1</a:t>
            </a:r>
            <a:r>
              <a:rPr lang="en-US" baseline="30000"/>
              <a:t>st</a:t>
            </a:r>
            <a:r>
              <a:rPr lang="en-US"/>
              <a:t>) the approximate level the child is reading for classroom instruction.</a:t>
            </a:r>
            <a:endParaRPr/>
          </a:p>
          <a:p>
            <a:pPr marL="0" lvl="0" indent="0" algn="l" rtl="0">
              <a:lnSpc>
                <a:spcPct val="95000"/>
              </a:lnSpc>
              <a:spcBef>
                <a:spcPts val="1866"/>
              </a:spcBef>
              <a:spcAft>
                <a:spcPts val="0"/>
              </a:spcAft>
              <a:buSzPts val="2400"/>
              <a:buNone/>
            </a:pPr>
            <a:r>
              <a:rPr lang="en-US"/>
              <a:t>Begin the text reading observation at the next lower level. p. 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2400"/>
              <a:buFont typeface="Century Gothic"/>
              <a:buNone/>
            </a:pPr>
            <a:r>
              <a:rPr lang="en-US" sz="2400"/>
              <a:t>You should never stop the TRL administration until the child has scored two levels below 90% word accuracy.</a:t>
            </a:r>
            <a:endParaRPr/>
          </a:p>
        </p:txBody>
      </p:sp>
      <p:pic>
        <p:nvPicPr>
          <p:cNvPr id="171" name="Google Shape;171;p9"/>
          <p:cNvPicPr preferRelativeResize="0">
            <a:picLocks noGrp="1"/>
          </p:cNvPicPr>
          <p:nvPr>
            <p:ph type="body" idx="1"/>
          </p:nvPr>
        </p:nvPicPr>
        <p:blipFill rotWithShape="1">
          <a:blip r:embed="rId3">
            <a:alphaModFix/>
          </a:blip>
          <a:srcRect/>
          <a:stretch/>
        </p:blipFill>
        <p:spPr>
          <a:xfrm>
            <a:off x="2424846" y="2162084"/>
            <a:ext cx="2362321" cy="3549832"/>
          </a:xfrm>
          <a:prstGeom prst="rect">
            <a:avLst/>
          </a:prstGeom>
          <a:noFill/>
          <a:ln>
            <a:noFill/>
          </a:ln>
        </p:spPr>
      </p:pic>
      <p:sp>
        <p:nvSpPr>
          <p:cNvPr id="172" name="Google Shape;172;p9"/>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lnSpcReduction="10000"/>
          </a:bodyPr>
          <a:lstStyle/>
          <a:p>
            <a:pPr marL="0" lvl="0" indent="0" algn="l" rtl="0">
              <a:lnSpc>
                <a:spcPct val="95000"/>
              </a:lnSpc>
              <a:spcBef>
                <a:spcPts val="0"/>
              </a:spcBef>
              <a:spcAft>
                <a:spcPts val="0"/>
              </a:spcAft>
              <a:buSzPts val="2400"/>
              <a:buNone/>
            </a:pPr>
            <a:endParaRPr/>
          </a:p>
          <a:p>
            <a:pPr marL="0" lvl="0" indent="0" algn="l" rtl="0">
              <a:lnSpc>
                <a:spcPct val="95000"/>
              </a:lnSpc>
              <a:spcBef>
                <a:spcPts val="1866"/>
              </a:spcBef>
              <a:spcAft>
                <a:spcPts val="0"/>
              </a:spcAft>
              <a:buSzPts val="2400"/>
              <a:buNone/>
            </a:pPr>
            <a:r>
              <a:rPr lang="en-US"/>
              <a:t>NOTE: Reading can be stopped after one level below 90% if the child is showing signs of frustration of the score is significantly below 90% with a loss of meaning and little or no self-correction. If the accuracy score is below but close to 90% with evidence of successful processing, continue testing until two levels are below 90%. p.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open house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Custom</PresentationFormat>
  <Paragraphs>132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Arial</vt:lpstr>
      <vt:lpstr>Class open house presentation</vt:lpstr>
      <vt:lpstr>Billie Askew Oral Reading Assessment</vt:lpstr>
      <vt:lpstr>Timeline</vt:lpstr>
      <vt:lpstr>Selection of Books </vt:lpstr>
      <vt:lpstr>Testing Procedures</vt:lpstr>
      <vt:lpstr>Procedures for Administration</vt:lpstr>
      <vt:lpstr>PowerPoint Presentation</vt:lpstr>
      <vt:lpstr>If you administer Level 1, A Bird Can Fly, and the child reads at 100% accuracy, you should consider skipping a level or two in order to save on administration time.</vt:lpstr>
      <vt:lpstr>You should find out from the classroom teacher the child’s approximate reading level and start with that equivalent text from the testing packet. </vt:lpstr>
      <vt:lpstr>You should never stop the TRL administration until the child has scored two levels below 90% word accuracy.</vt:lpstr>
      <vt:lpstr>If you decide the current level of text the child is reading is too hard, you should go down one level at a time until you find a more instructional text.</vt:lpstr>
      <vt:lpstr>Beginning at Level 4, you should read the introduction and invite the child to look at the pictures before the child starts to read.</vt:lpstr>
      <vt:lpstr>If the child reads A Bird Can Fly and House Cleaning below 90% accuracy, the text reading administration can stop.</vt:lpstr>
      <vt:lpstr>This is the first major revision of text reading passages since 1984 when Reading Recovery was introduced in the United States.</vt:lpstr>
      <vt:lpstr>For levels 1-24, the error count (E) on the front of each book represents the number of errors made that indicates the child is below 90%.</vt:lpstr>
      <vt:lpstr>It is optional to find three levels of text difficulty for children selected for Reading Recovery.</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Billie Askew Oral Reading Assessment</dc:title>
  <dc:creator>Tracee Farmer</dc:creator>
  <cp:lastModifiedBy>Tracee Farmer</cp:lastModifiedBy>
  <cp:revision>2</cp:revision>
  <dcterms:created xsi:type="dcterms:W3CDTF">2024-05-06T14:56:14Z</dcterms:created>
  <dcterms:modified xsi:type="dcterms:W3CDTF">2024-07-11T13:14:11Z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